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7" r:id="rId3"/>
    <p:sldId id="260" r:id="rId4"/>
    <p:sldId id="261" r:id="rId5"/>
    <p:sldId id="262" r:id="rId6"/>
    <p:sldId id="263" r:id="rId7"/>
    <p:sldId id="286" r:id="rId8"/>
    <p:sldId id="287" r:id="rId9"/>
    <p:sldId id="264" r:id="rId10"/>
    <p:sldId id="276" r:id="rId11"/>
    <p:sldId id="278" r:id="rId12"/>
    <p:sldId id="280" r:id="rId13"/>
    <p:sldId id="288" r:id="rId14"/>
    <p:sldId id="281" r:id="rId15"/>
    <p:sldId id="289" r:id="rId16"/>
    <p:sldId id="290" r:id="rId17"/>
    <p:sldId id="282" r:id="rId18"/>
    <p:sldId id="285" r:id="rId19"/>
    <p:sldId id="269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ubik SemiBold" panose="020B0604020202020204" charset="-79"/>
      <p:regular r:id="rId26"/>
      <p:bold r:id="rId27"/>
      <p:italic r:id="rId28"/>
      <p:boldItalic r:id="rId29"/>
    </p:embeddedFont>
    <p:embeddedFont>
      <p:font typeface="Rubik Light" panose="020B0604020202020204" charset="-79"/>
      <p:regular r:id="rId30"/>
      <p:bold r:id="rId31"/>
      <p:italic r:id="rId32"/>
      <p:boldItalic r:id="rId33"/>
    </p:embeddedFont>
    <p:embeddedFont>
      <p:font typeface="Rubik Medium" panose="020B0604020202020204" charset="-79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3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9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34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2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8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52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06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473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99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4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21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0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3144438" y="3190889"/>
            <a:ext cx="3266100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HTTP EN NODE JS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75626" y="320176"/>
            <a:ext cx="583703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LEVANTAR EL SERVIDOR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317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7030A0"/>
                </a:solidFill>
                <a:latin typeface="Consolas" panose="020B0609020204030204" pitchFamily="49" charset="0"/>
              </a:rPr>
              <a:t>Para levantar el servidor haremos uso de la </a:t>
            </a:r>
            <a:r>
              <a:rPr lang="es-ES" sz="1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consola para ejecutar </a:t>
            </a:r>
            <a:r>
              <a:rPr lang="es-ES" sz="1600" dirty="0">
                <a:solidFill>
                  <a:srgbClr val="7030A0"/>
                </a:solidFill>
                <a:latin typeface="Consolas" panose="020B0609020204030204" pitchFamily="49" charset="0"/>
              </a:rPr>
              <a:t>nuestro archivo </a:t>
            </a:r>
            <a:r>
              <a:rPr lang="es-E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entry-point</a:t>
            </a:r>
            <a:r>
              <a:rPr lang="es-ES" sz="1600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endParaRPr lang="es-ES" sz="1600" dirty="0">
              <a:solidFill>
                <a:srgbClr val="7030A0"/>
              </a:solidFill>
              <a:latin typeface="Consolas" panose="020B0609020204030204" pitchFamily="49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16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node</a:t>
            </a:r>
            <a:r>
              <a:rPr lang="es-AR" sz="16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AR" sz="1600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app.js</a:t>
            </a:r>
          </a:p>
          <a:p>
            <a:endParaRPr lang="es-ES" sz="16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Al ejecutar ese comando, la consola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quedará inhabilitada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sin poder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escribir ningún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comando sobre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ella. </a:t>
            </a:r>
            <a:endParaRPr lang="es-ES" sz="16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Esto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sucede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porque, una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vez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levantado el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servidor, el mismo se queda "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escuchando“ por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los </a:t>
            </a:r>
            <a:r>
              <a:rPr lang="es-ES" sz="16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request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y response en el puerto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definido. </a:t>
            </a:r>
          </a:p>
          <a:p>
            <a:endParaRPr lang="es-ES"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cortar el servidor,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presionamos </a:t>
            </a:r>
            <a:r>
              <a:rPr lang="es-AR" sz="16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ctrl</a:t>
            </a:r>
            <a:r>
              <a:rPr lang="es-AR" sz="16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+ c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</a:t>
            </a:r>
            <a:r>
              <a:rPr lang="es-ES" sz="16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Windows y </a:t>
            </a:r>
            <a:r>
              <a:rPr lang="es-ES" sz="16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linux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cmd</a:t>
            </a:r>
            <a:r>
              <a:rPr lang="es-ES" sz="16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 + c 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para </a:t>
            </a:r>
            <a:r>
              <a:rPr lang="es-ES" sz="16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mac</a:t>
            </a:r>
            <a:r>
              <a:rPr lang="es-ES" sz="16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.</a:t>
            </a:r>
            <a:endParaRPr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8664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8642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TESTEAR EL SERVIDOR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114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Para testear, le pediremos al navegador que le haga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</a:t>
            </a:r>
            <a:r>
              <a:rPr lang="es-ES" sz="2000" dirty="0" err="1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request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al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servidor, en el puerto y dominio que definimos.</a:t>
            </a:r>
          </a:p>
          <a:p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428875"/>
            <a:ext cx="16192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9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848478" y="1847850"/>
            <a:ext cx="7708269" cy="120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i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Ya tenemos la estructura necesaria para hacer las peticiones al servidor. </a:t>
            </a:r>
            <a:endParaRPr lang="es-ES" sz="1600" i="1" dirty="0" smtClean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endParaRPr lang="es-ES" sz="1600" i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ES" sz="1600" i="1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Es </a:t>
            </a:r>
            <a:r>
              <a:rPr lang="es-ES" sz="1600" i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momento de definir el response que nos dará el mismo.</a:t>
            </a:r>
          </a:p>
        </p:txBody>
      </p:sp>
    </p:spTree>
    <p:extLst>
      <p:ext uri="{BB962C8B-B14F-4D97-AF65-F5344CB8AC3E}">
        <p14:creationId xmlns:p14="http://schemas.microsoft.com/office/powerpoint/2010/main" val="383129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DEFINIENDO EL RESPONSE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4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endParaRPr lang="es-ES" sz="2000" dirty="0" smtClean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primero que hay que hacer es definir las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cabeceras. Para crearlas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usaremos el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método  </a:t>
            </a:r>
            <a:r>
              <a:rPr lang="es-AR" sz="20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writeHead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()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lo ejecutaremos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sobre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parámetro 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res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que será el response. </a:t>
            </a:r>
            <a:endParaRPr lang="es-ES" sz="2000" dirty="0" smtClean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método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recibe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dos parámetros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: el primero, un número de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4 dígitos que representará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status de la petición, el segundo,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objeto literal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define el tipo de contenido que se le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está enviando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al cliente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ea typeface="Roboto Mono" panose="020B0604020202020204" charset="0"/>
              <a:cs typeface="Rubik" panose="020B0604020202020204" charset="-79"/>
              <a:sym typeface="Rubik SemiBold"/>
            </a:endParaRPr>
          </a:p>
          <a:p>
            <a:r>
              <a:rPr lang="es-AR" sz="20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666666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writeHead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EF9814"/>
                </a:solidFill>
                <a:latin typeface="Consolas" panose="020B0609020204030204" pitchFamily="49" charset="0"/>
              </a:rPr>
              <a:t>200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, {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"Content-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Type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": "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text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/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plain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}).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listen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EF9814"/>
                </a:solidFill>
                <a:latin typeface="Consolas" panose="020B0609020204030204" pitchFamily="49" charset="0"/>
              </a:rPr>
              <a:t>3030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localhost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515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DEFINIENDO EL RESPONSE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452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endParaRPr lang="es-ES" sz="2000" dirty="0" smtClean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Ahora es momento de definir el contenido que le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enviaremos al cliente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 Para eso usaremos el método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end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()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recibe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como parámetro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string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que representará el cuerpo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del contenido que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estaremos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enviando. 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Este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método debe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ir siempre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después de la definición de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las cabeceras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y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cuando éste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termina, cierra el ciclo del response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r>
              <a:rPr lang="es-AR" sz="20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req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666666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writeHead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EF9814"/>
                </a:solidFill>
                <a:latin typeface="Consolas" panose="020B0609020204030204" pitchFamily="49" charset="0"/>
              </a:rPr>
              <a:t>200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, {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"Content-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Type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": "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text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/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plain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"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AR" sz="20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end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'Mi primer server con 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Node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}).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listen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EF9814"/>
                </a:solidFill>
                <a:latin typeface="Consolas" panose="020B0609020204030204" pitchFamily="49" charset="0"/>
              </a:rPr>
              <a:t>3030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localhost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  <a:endParaRPr lang="es-ES" sz="2000" dirty="0">
              <a:solidFill>
                <a:srgbClr val="7030A0"/>
              </a:solidFill>
              <a:latin typeface="Rubik" panose="020B0604020202020204" charset="-79"/>
              <a:ea typeface="Roboto Mono" panose="020B0604020202020204" charset="0"/>
              <a:cs typeface="Rubik" panose="020B0604020202020204" charset="-79"/>
              <a:sym typeface="Rubik SemiBold"/>
            </a:endParaRP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ea typeface="Roboto Mono" panose="020B0604020202020204" charset="0"/>
              <a:cs typeface="Rubik" panose="020B0604020202020204" charset="-79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066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8642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TESTEAR EL SERVIDOR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46670" y="878448"/>
            <a:ext cx="7708269" cy="8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Al levantar el servidor y hacer el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request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veremos en el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navegador el </a:t>
            </a:r>
            <a:r>
              <a:rPr lang="es-ES" sz="2000" dirty="0" err="1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string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que definimos como response.</a:t>
            </a:r>
            <a:endParaRPr lang="es-ES" sz="20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428875"/>
            <a:ext cx="1619250" cy="285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612" y="2920165"/>
            <a:ext cx="23907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4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262925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CÓDIGO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848478" y="1427943"/>
            <a:ext cx="7708269" cy="24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16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</a:t>
            </a:r>
            <a:r>
              <a:rPr lang="es-AR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16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>
                <a:solidFill>
                  <a:srgbClr val="666666"/>
                </a:solidFill>
                <a:latin typeface="Consolas" panose="020B0609020204030204" pitchFamily="49" charset="0"/>
              </a:rPr>
              <a:t>req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1600" dirty="0">
                <a:solidFill>
                  <a:srgbClr val="666666"/>
                </a:solidFill>
                <a:latin typeface="Consolas" panose="020B0609020204030204" pitchFamily="49" charset="0"/>
              </a:rPr>
              <a:t>res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6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writeHead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EF9814"/>
                </a:solidFill>
                <a:latin typeface="Consolas" panose="020B0609020204030204" pitchFamily="49" charset="0"/>
              </a:rPr>
              <a:t>200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, {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"Content-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Type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": "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text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/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plain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AR" sz="1600" dirty="0">
                <a:solidFill>
                  <a:srgbClr val="9D27B1"/>
                </a:solidFill>
                <a:latin typeface="Consolas" panose="020B0609020204030204" pitchFamily="49" charset="0"/>
              </a:rPr>
              <a:t>if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>
                <a:solidFill>
                  <a:srgbClr val="F54336"/>
                </a:solidFill>
                <a:latin typeface="Consolas" panose="020B0609020204030204" pitchFamily="49" charset="0"/>
              </a:rPr>
              <a:t>url </a:t>
            </a:r>
            <a:r>
              <a:rPr lang="es-AR" sz="1600" dirty="0">
                <a:solidFill>
                  <a:srgbClr val="2197F4"/>
                </a:solidFill>
                <a:latin typeface="Consolas" panose="020B0609020204030204" pitchFamily="49" charset="0"/>
              </a:rPr>
              <a:t>== 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'/'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6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AR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end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'Mi primer server con 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Node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AR" sz="1600" dirty="0">
                <a:solidFill>
                  <a:srgbClr val="9D27B1"/>
                </a:solidFill>
                <a:latin typeface="Consolas" panose="020B0609020204030204" pitchFamily="49" charset="0"/>
              </a:rPr>
              <a:t>if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F54336"/>
                </a:solidFill>
                <a:latin typeface="Consolas" panose="020B0609020204030204" pitchFamily="49" charset="0"/>
              </a:rPr>
              <a:t>req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600" dirty="0">
                <a:solidFill>
                  <a:srgbClr val="F54336"/>
                </a:solidFill>
                <a:latin typeface="Consolas" panose="020B0609020204030204" pitchFamily="49" charset="0"/>
              </a:rPr>
              <a:t>url </a:t>
            </a:r>
            <a:r>
              <a:rPr lang="es-AR" sz="1600" dirty="0">
                <a:solidFill>
                  <a:srgbClr val="2197F4"/>
                </a:solidFill>
                <a:latin typeface="Consolas" panose="020B0609020204030204" pitchFamily="49" charset="0"/>
              </a:rPr>
              <a:t>== 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'/saludo'</a:t>
            </a:r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ES" sz="1600" dirty="0" err="1">
                <a:solidFill>
                  <a:srgbClr val="F54336"/>
                </a:solidFill>
                <a:latin typeface="Consolas" panose="020B0609020204030204" pitchFamily="49" charset="0"/>
              </a:rPr>
              <a:t>res</a:t>
            </a:r>
            <a:r>
              <a:rPr lang="es-ES" sz="16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ES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end</a:t>
            </a:r>
            <a:r>
              <a:rPr lang="es-ES" sz="16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8CC44A"/>
                </a:solidFill>
                <a:latin typeface="Consolas" panose="020B0609020204030204" pitchFamily="49" charset="0"/>
              </a:rPr>
              <a:t>'Hola! Estamos en localhost:3030/saludo'</a:t>
            </a:r>
            <a:r>
              <a:rPr lang="es-ES" sz="16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43434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}).</a:t>
            </a:r>
            <a:r>
              <a:rPr lang="es-AR" sz="1600" dirty="0">
                <a:solidFill>
                  <a:srgbClr val="2197F4"/>
                </a:solidFill>
                <a:latin typeface="Consolas" panose="020B0609020204030204" pitchFamily="49" charset="0"/>
              </a:rPr>
              <a:t>listen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EF9814"/>
                </a:solidFill>
                <a:latin typeface="Consolas" panose="020B0609020204030204" pitchFamily="49" charset="0"/>
              </a:rPr>
              <a:t>3030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localhost</a:t>
            </a:r>
            <a:r>
              <a:rPr lang="es-AR" sz="16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);   	 </a:t>
            </a:r>
            <a:endParaRPr sz="16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28" y="1991191"/>
            <a:ext cx="1371600" cy="6905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45" y="2747443"/>
            <a:ext cx="1605356" cy="4838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430" y="3321260"/>
            <a:ext cx="1870796" cy="4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4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39393" y="-19044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185587" y="947714"/>
            <a:ext cx="8268375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cantidad de rutas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definamos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 depender exclusivamente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la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aplicación que  estemos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desarrollando y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los response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queramos dar.</a:t>
            </a:r>
            <a:endParaRPr lang="es-ES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34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8575" y="422148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77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Usando el módulo nativo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HTTP, podemos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crear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servidor web dentro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nuestro proyecto.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295385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434" y="947511"/>
            <a:ext cx="6019800" cy="26424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USAR HTTP</a:t>
            </a:r>
            <a:endParaRPr lang="es-ES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543140" y="285801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USAR HTTP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39793" y="1039268"/>
            <a:ext cx="7708269" cy="38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 primero que tenemos que hacer es requerir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módulo nativo en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ES" sz="1800" dirty="0" err="1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entry-point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nuestra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aplicación </a:t>
            </a:r>
            <a:r>
              <a:rPr lang="es-ES" sz="1800" dirty="0" smtClean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app.js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:</a:t>
            </a:r>
          </a:p>
          <a:p>
            <a:endParaRPr lang="es-AR" sz="1800" dirty="0" smtClean="0">
              <a:solidFill>
                <a:srgbClr val="9D27B1"/>
              </a:solidFill>
              <a:latin typeface="Consolas" panose="020B0609020204030204" pitchFamily="49" charset="0"/>
            </a:endParaRPr>
          </a:p>
          <a:p>
            <a:r>
              <a:rPr lang="es-AR" sz="18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1800" dirty="0" smtClean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EF9814"/>
                </a:solidFill>
                <a:latin typeface="Consolas" panose="020B0609020204030204" pitchFamily="49" charset="0"/>
              </a:rPr>
              <a:t>http </a:t>
            </a:r>
            <a:r>
              <a:rPr lang="es-AR" sz="18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'http</a:t>
            </a:r>
            <a:r>
              <a:rPr lang="es-AR" sz="18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</a:p>
          <a:p>
            <a:endParaRPr lang="es-AR" sz="1800" dirty="0">
              <a:solidFill>
                <a:srgbClr val="3F3F3F"/>
              </a:solidFill>
              <a:latin typeface="Consolas" panose="020B0609020204030204" pitchFamily="49" charset="0"/>
              <a:ea typeface="Roboto Mono" panose="020B0604020202020204" charset="0"/>
            </a:endParaRPr>
          </a:p>
          <a:p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la variable </a:t>
            </a:r>
            <a:r>
              <a:rPr lang="es-AR" sz="18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http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tenemos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almacenado un objeto,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presenta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todas las propiedades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funcionalidades que necesitamos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para crear nuestro servidor. </a:t>
            </a:r>
            <a:endParaRPr lang="es-ES" sz="18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 siguiente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pedirle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 ese objeto, el método </a:t>
            </a:r>
            <a:r>
              <a:rPr lang="es-AR" sz="1800" dirty="0" err="1">
                <a:solidFill>
                  <a:srgbClr val="434343"/>
                </a:solidFill>
                <a:latin typeface="Consolas" panose="020B0609020204030204" pitchFamily="49" charset="0"/>
              </a:rPr>
              <a:t>createServer</a:t>
            </a:r>
            <a:r>
              <a:rPr lang="es-AR" sz="1800" dirty="0">
                <a:solidFill>
                  <a:srgbClr val="434343"/>
                </a:solidFill>
                <a:latin typeface="Consolas" panose="020B0609020204030204" pitchFamily="49" charset="0"/>
              </a:rPr>
              <a:t>()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que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encargará de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levantar el servidor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y manejar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las peticiones que le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lleguen. </a:t>
            </a:r>
          </a:p>
          <a:p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18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http.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();</a:t>
            </a:r>
            <a:endParaRPr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543140" y="285801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USAR HTTP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39793" y="1039268"/>
            <a:ext cx="7708269" cy="32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Este método recibe como parámetro un </a:t>
            </a:r>
            <a:r>
              <a:rPr lang="es-ES" sz="1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que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ejecutará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cada vez que se envíe un </a:t>
            </a:r>
            <a:r>
              <a:rPr lang="es-ES" sz="1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al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servidor. </a:t>
            </a:r>
          </a:p>
          <a:p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ES" sz="1800" dirty="0" err="1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callback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recibirá dos parámetros: el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primero representa los datos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 envió el cliente como solicitud (</a:t>
            </a:r>
            <a:r>
              <a:rPr lang="es-ES" sz="18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request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), el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segundo representa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respuesta que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le enviará el servidor al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cliente (response).</a:t>
            </a:r>
          </a:p>
          <a:p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18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</a:t>
            </a:r>
            <a:r>
              <a:rPr lang="es-AR" sz="18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18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req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66666"/>
                </a:solidFill>
                <a:latin typeface="Consolas" panose="020B0609020204030204" pitchFamily="49" charset="0"/>
              </a:rPr>
              <a:t>res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800" dirty="0">
                <a:solidFill>
                  <a:srgbClr val="9A9A9A"/>
                </a:solidFill>
                <a:latin typeface="Consolas" panose="020B0609020204030204" pitchFamily="49" charset="0"/>
              </a:rPr>
              <a:t>//cuerpo del </a:t>
            </a:r>
            <a:r>
              <a:rPr lang="es-AR" sz="1800" dirty="0" err="1">
                <a:solidFill>
                  <a:srgbClr val="9A9A9A"/>
                </a:solidFill>
                <a:latin typeface="Consolas" panose="020B0609020204030204" pitchFamily="49" charset="0"/>
              </a:rPr>
              <a:t>callback</a:t>
            </a:r>
            <a:endParaRPr lang="es-AR" sz="1800" dirty="0">
              <a:solidFill>
                <a:srgbClr val="9A9A9A"/>
              </a:solidFill>
              <a:latin typeface="Consolas" panose="020B0609020204030204" pitchFamily="49" charset="0"/>
            </a:endParaRPr>
          </a:p>
          <a:p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});</a:t>
            </a:r>
            <a:endParaRPr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6153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543140" y="285801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USAR HTTP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39793" y="1039268"/>
            <a:ext cx="7708269" cy="37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 momento de definir el puerto en el que el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servidor escuchará las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peticiones. </a:t>
            </a:r>
            <a:endParaRPr lang="es-ES" sz="1800" dirty="0" smtClean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Eso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lo haremos a través del método ,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cual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recibe dos parámetros: el primero, el puerto donde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escuchará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aplicación (puede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ser cualquier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número de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4 dígitos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), y el segundo,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dominio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donde queremos que 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se ejecute </a:t>
            </a:r>
            <a:r>
              <a:rPr lang="es-ES" sz="18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el servidor</a:t>
            </a:r>
            <a:r>
              <a:rPr lang="es-ES" sz="18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1800" dirty="0" err="1">
                <a:solidFill>
                  <a:srgbClr val="EF9814"/>
                </a:solidFill>
                <a:latin typeface="Consolas" panose="020B0609020204030204" pitchFamily="49" charset="0"/>
              </a:rPr>
              <a:t>http</a:t>
            </a:r>
            <a:r>
              <a:rPr lang="es-AR" sz="1800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 err="1">
                <a:solidFill>
                  <a:srgbClr val="2197F4"/>
                </a:solidFill>
                <a:latin typeface="Consolas" panose="020B0609020204030204" pitchFamily="49" charset="0"/>
              </a:rPr>
              <a:t>createServer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9D27B1"/>
                </a:solidFill>
                <a:latin typeface="Consolas" panose="020B0609020204030204" pitchFamily="49" charset="0"/>
              </a:rPr>
              <a:t>function</a:t>
            </a:r>
            <a:r>
              <a:rPr lang="es-AR" sz="18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req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66666"/>
                </a:solidFill>
                <a:latin typeface="Consolas" panose="020B0609020204030204" pitchFamily="49" charset="0"/>
              </a:rPr>
              <a:t>res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800" dirty="0">
                <a:solidFill>
                  <a:srgbClr val="9A9A9A"/>
                </a:solidFill>
                <a:latin typeface="Consolas" panose="020B0609020204030204" pitchFamily="49" charset="0"/>
              </a:rPr>
              <a:t>//cuerpo del </a:t>
            </a:r>
            <a:r>
              <a:rPr lang="es-AR" sz="1800" dirty="0" err="1">
                <a:solidFill>
                  <a:srgbClr val="9A9A9A"/>
                </a:solidFill>
                <a:latin typeface="Consolas" panose="020B0609020204030204" pitchFamily="49" charset="0"/>
              </a:rPr>
              <a:t>callback</a:t>
            </a:r>
            <a:endParaRPr lang="es-AR" sz="1800" dirty="0">
              <a:solidFill>
                <a:srgbClr val="9A9A9A"/>
              </a:solidFill>
              <a:latin typeface="Consolas" panose="020B0609020204030204" pitchFamily="49" charset="0"/>
            </a:endParaRPr>
          </a:p>
          <a:p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}).</a:t>
            </a:r>
            <a:r>
              <a:rPr lang="es-AR" sz="1800" dirty="0">
                <a:solidFill>
                  <a:srgbClr val="2197F4"/>
                </a:solidFill>
                <a:latin typeface="Consolas" panose="020B0609020204030204" pitchFamily="49" charset="0"/>
              </a:rPr>
              <a:t>listen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800" dirty="0">
                <a:solidFill>
                  <a:srgbClr val="EF9814"/>
                </a:solidFill>
                <a:latin typeface="Consolas" panose="020B0609020204030204" pitchFamily="49" charset="0"/>
              </a:rPr>
              <a:t>3030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 err="1">
                <a:solidFill>
                  <a:srgbClr val="8CC44A"/>
                </a:solidFill>
                <a:latin typeface="Consolas" panose="020B0609020204030204" pitchFamily="49" charset="0"/>
              </a:rPr>
              <a:t>localhost</a:t>
            </a:r>
            <a:r>
              <a:rPr lang="es-AR" sz="18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800" dirty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FFFFFF"/>
                </a:solidFill>
                <a:latin typeface="Montserrat-Regular"/>
              </a:rPr>
              <a:t>5</a:t>
            </a:r>
            <a:endParaRPr lang="es-ES" sz="18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7594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16168" y="880698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s-ES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¿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Qué pasaría si vamos a un edificio a visitar a alguien, pero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sabemos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ni el piso, ni el departamento? </a:t>
            </a:r>
            <a:endParaRPr lang="es-ES" sz="1600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ese caso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 sabríamos qué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timbre tocar y quedaríamos a la espera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sin poder hacer demasiado. Nosotros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necesitamos saber el timbre para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poder, efectivamente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visitar a esa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persona. </a:t>
            </a:r>
          </a:p>
          <a:p>
            <a:pPr algn="ctr"/>
            <a:endParaRPr lang="es-ES"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mismo pasa con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servidor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Necesita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saber el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puerto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no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 más que un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número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que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representa una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dirección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específica</a:t>
            </a:r>
            <a:r>
              <a:rPr lang="es-ES" sz="1600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donde irá a procesar las peticiones del cliente.</a:t>
            </a:r>
            <a:endParaRPr sz="16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sp>
        <p:nvSpPr>
          <p:cNvPr id="5" name="Google Shape;168;p32"/>
          <p:cNvSpPr txBox="1"/>
          <p:nvPr/>
        </p:nvSpPr>
        <p:spPr>
          <a:xfrm>
            <a:off x="-550015" y="265175"/>
            <a:ext cx="57957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QUÉ ES UN PUERTO</a:t>
            </a:r>
            <a:endParaRPr sz="28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272961" y="1717221"/>
            <a:ext cx="7708269" cy="120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i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Hasta el momento:</a:t>
            </a:r>
          </a:p>
          <a:p>
            <a:r>
              <a:rPr lang="es-ES" sz="1600" i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Creamos un servidor que corre</a:t>
            </a:r>
          </a:p>
          <a:p>
            <a:r>
              <a:rPr lang="es-ES" sz="1600" i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el dominio localhost y escucha</a:t>
            </a:r>
          </a:p>
          <a:p>
            <a:r>
              <a:rPr lang="es-ES" sz="1600" i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  <a:cs typeface="Rubik SemiBold"/>
                <a:sym typeface="Rubik SemiBold"/>
              </a:rPr>
              <a:t>en el puerto 3030.</a:t>
            </a:r>
            <a:endParaRPr sz="1600" i="1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144309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814</Words>
  <Application>Microsoft Office PowerPoint</Application>
  <PresentationFormat>Presentación en pantalla (16:9)</PresentationFormat>
  <Paragraphs>95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Consolas</vt:lpstr>
      <vt:lpstr>Rubik SemiBold</vt:lpstr>
      <vt:lpstr>Rubik Light</vt:lpstr>
      <vt:lpstr>Montserrat-Regular</vt:lpstr>
      <vt:lpstr>Rubik Medium</vt:lpstr>
      <vt:lpstr>Roboto Mono</vt:lpstr>
      <vt:lpstr>Arial</vt:lpstr>
      <vt:lpstr>Rubik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29</cp:revision>
  <dcterms:modified xsi:type="dcterms:W3CDTF">2022-09-05T19:30:38Z</dcterms:modified>
</cp:coreProperties>
</file>